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7" r:id="rId4"/>
    <p:sldId id="288" r:id="rId5"/>
    <p:sldId id="284" r:id="rId6"/>
    <p:sldId id="260" r:id="rId7"/>
    <p:sldId id="279" r:id="rId8"/>
    <p:sldId id="274" r:id="rId9"/>
    <p:sldId id="282" r:id="rId10"/>
    <p:sldId id="271" r:id="rId11"/>
    <p:sldId id="290" r:id="rId12"/>
    <p:sldId id="267" r:id="rId13"/>
    <p:sldId id="283" r:id="rId14"/>
    <p:sldId id="285" r:id="rId15"/>
    <p:sldId id="273" r:id="rId16"/>
    <p:sldId id="291" r:id="rId17"/>
    <p:sldId id="268" r:id="rId18"/>
    <p:sldId id="278" r:id="rId19"/>
    <p:sldId id="292" r:id="rId20"/>
    <p:sldId id="293" r:id="rId21"/>
    <p:sldId id="265" r:id="rId22"/>
    <p:sldId id="266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9F9"/>
    <a:srgbClr val="FAFE4C"/>
    <a:srgbClr val="5BFB5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go\Desktop\GIT\Portafolio_2.0\Evidencias%20Documentales\Plan%20de%20Pruebas\Casos%20de%20Prueb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Prueba.xlsx]Hoja3!TablaDinámica13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dirty="0"/>
              <a:t>Ejecución de Casos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ivotFmts>
      <c:pivotFmt>
        <c:idx val="0"/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0578827022541339E-2"/>
          <c:y val="0.15038923830645551"/>
          <c:w val="0.91162012262710967"/>
          <c:h val="0.772847185115020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Hoja3!$B$3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E45-4454-A687-EF79D497A9C5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E45-4454-A687-EF79D497A9C5}"/>
              </c:ext>
            </c:extLst>
          </c:dPt>
          <c:dLbls>
            <c:dLbl>
              <c:idx val="0"/>
              <c:layout>
                <c:manualLayout>
                  <c:x val="1.0936132980830811E-7"/>
                  <c:y val="-9.2590769903762027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50" b="1" baseline="0"/>
                      <a:t>APROBADO; </a:t>
                    </a:r>
                    <a:fld id="{3C4B5D64-0D97-48D2-B83B-F66A93EC5A49}" type="VALUE">
                      <a:rPr lang="en-US" sz="1050" b="1" baseline="0"/>
                      <a:pPr>
                        <a:defRPr sz="1050" b="1"/>
                      </a:pPr>
                      <a:t>[VALOR]</a:t>
                    </a:fld>
                    <a:endParaRPr lang="en-US" sz="1050" b="1" baseline="0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03958880139981"/>
                      <c:h val="7.833187518226887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E45-4454-A687-EF79D497A9C5}"/>
                </c:ext>
              </c:extLst>
            </c:dLbl>
            <c:dLbl>
              <c:idx val="1"/>
              <c:layout>
                <c:manualLayout>
                  <c:x val="1.0936132983377078E-7"/>
                  <c:y val="-3.240722513852426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3D53649-8C3D-4ABF-9732-7D4CFCB7CEDF}" type="CATEGORYNAME">
                      <a:rPr lang="en-US" sz="1050" b="1"/>
                      <a:pPr>
                        <a:defRPr sz="1050" b="1"/>
                      </a:pPr>
                      <a:t>[NOMBRE DE CATEGORÍA]</a:t>
                    </a:fld>
                    <a:r>
                      <a:rPr lang="en-US" sz="1050" b="1" baseline="0"/>
                      <a:t>; 11</a:t>
                    </a: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2000240594925632"/>
                      <c:h val="6.907261592300961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E45-4454-A687-EF79D497A9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Hoja3!$A$4:$A$5</c:f>
              <c:strCache>
                <c:ptCount val="2"/>
                <c:pt idx="0">
                  <c:v>OK</c:v>
                </c:pt>
                <c:pt idx="1">
                  <c:v>RECHAZADO</c:v>
                </c:pt>
              </c:strCache>
            </c:strRef>
          </c:cat>
          <c:val>
            <c:numRef>
              <c:f>Hoja3!$B$4:$B$5</c:f>
              <c:numCache>
                <c:formatCode>General</c:formatCode>
                <c:ptCount val="2"/>
                <c:pt idx="0">
                  <c:v>61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45-4454-A687-EF79D497A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31455295"/>
        <c:axId val="531448639"/>
      </c:barChart>
      <c:catAx>
        <c:axId val="53145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31448639"/>
        <c:crosses val="autoZero"/>
        <c:auto val="1"/>
        <c:lblAlgn val="ctr"/>
        <c:lblOffset val="100"/>
        <c:noMultiLvlLbl val="0"/>
      </c:catAx>
      <c:valAx>
        <c:axId val="53144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3145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[Casos de Prueba.xlsx]Hoja4!TablaDinámica18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="1"/>
              <a:t>Estado Final</a:t>
            </a:r>
            <a:r>
              <a:rPr lang="es-CL" b="1" baseline="0"/>
              <a:t> de </a:t>
            </a:r>
            <a:r>
              <a:rPr lang="es-CL" b="1"/>
              <a:t>Defectos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rgbClr val="92D05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4270536346335181E-2"/>
              <c:y val="0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4">
              <a:lumMod val="60000"/>
              <a:lumOff val="4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4.244030648362012E-2"/>
              <c:y val="-1.388888888888888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Hoja4!$B$3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D2-4925-9DD1-B62DB8C87E70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D2-4925-9DD1-B62DB8C87E70}"/>
              </c:ext>
            </c:extLst>
          </c:dPt>
          <c:dLbls>
            <c:dLbl>
              <c:idx val="0"/>
              <c:layout>
                <c:manualLayout>
                  <c:x val="8.7760753744671807E-2"/>
                  <c:y val="-2.3005933690803986E-2"/>
                </c:manualLayout>
              </c:layout>
              <c:tx>
                <c:rich>
                  <a:bodyPr/>
                  <a:lstStyle/>
                  <a:p>
                    <a:fld id="{2E93F522-E6EA-4891-B601-E5B20BEC6721}" type="CATEGORYNAME">
                      <a:rPr lang="en-US"/>
                      <a:pPr/>
                      <a:t>[NOMBRE DE CATEGORÍA]</a:t>
                    </a:fld>
                    <a:r>
                      <a:rPr lang="en-US" baseline="0"/>
                      <a:t>; 8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8759216574128"/>
                      <c:h val="9.161393169412104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D2-4925-9DD1-B62DB8C87E70}"/>
                </c:ext>
              </c:extLst>
            </c:dLbl>
            <c:dLbl>
              <c:idx val="1"/>
              <c:layout>
                <c:manualLayout>
                  <c:x val="-4.244030648362012E-2"/>
                  <c:y val="-1.388888888888888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D2-4925-9DD1-B62DB8C87E7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Hoja4!$A$4:$A$6</c:f>
              <c:strCache>
                <c:ptCount val="2"/>
                <c:pt idx="0">
                  <c:v>Corregido</c:v>
                </c:pt>
                <c:pt idx="1">
                  <c:v>Mejora</c:v>
                </c:pt>
              </c:strCache>
            </c:strRef>
          </c:cat>
          <c:val>
            <c:numRef>
              <c:f>Hoja4!$B$4:$B$6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D2-4925-9DD1-B62DB8C87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632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99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887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78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89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738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27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0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5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01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732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01-07-2018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0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48266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3200" dirty="0"/>
              <a:t>“Hostal Doña Clarita”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886643"/>
            <a:ext cx="9144000" cy="2404867"/>
          </a:xfrm>
        </p:spPr>
        <p:txBody>
          <a:bodyPr>
            <a:noAutofit/>
          </a:bodyPr>
          <a:lstStyle/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Analista Programador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Escuela de Informática y Telecomunicaciones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Sede Maipú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Docente Instructor de la Asignatura: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Marco Duarte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Hugo Araya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Nibsa Contreras</a:t>
            </a: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Jordán Quiroz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14899" y="1304431"/>
            <a:ext cx="2389223" cy="1538514"/>
            <a:chOff x="650935" y="1170865"/>
            <a:chExt cx="2389223" cy="1538514"/>
          </a:xfrm>
        </p:grpSpPr>
        <p:sp>
          <p:nvSpPr>
            <p:cNvPr id="7" name="Elipse 6"/>
            <p:cNvSpPr/>
            <p:nvPr/>
          </p:nvSpPr>
          <p:spPr>
            <a:xfrm>
              <a:off x="650935" y="1170865"/>
              <a:ext cx="2389223" cy="15385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900415" y="1478457"/>
              <a:ext cx="1890261" cy="923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RNF:9</a:t>
              </a:r>
              <a:endPara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33242" y="2688080"/>
            <a:ext cx="2984799" cy="1081515"/>
            <a:chOff x="-976395" y="875649"/>
            <a:chExt cx="2389223" cy="1538514"/>
          </a:xfrm>
        </p:grpSpPr>
        <p:sp>
          <p:nvSpPr>
            <p:cNvPr id="14" name="Elipse 13"/>
            <p:cNvSpPr/>
            <p:nvPr/>
          </p:nvSpPr>
          <p:spPr>
            <a:xfrm>
              <a:off x="-976395" y="8756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64085" y="4341755"/>
            <a:ext cx="2984799" cy="1284301"/>
            <a:chOff x="-976396" y="804149"/>
            <a:chExt cx="2389223" cy="1538514"/>
          </a:xfrm>
        </p:grpSpPr>
        <p:sp>
          <p:nvSpPr>
            <p:cNvPr id="17" name="Elipse 16"/>
            <p:cNvSpPr/>
            <p:nvPr/>
          </p:nvSpPr>
          <p:spPr>
            <a:xfrm>
              <a:off x="-976396" y="8041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-732077" y="884083"/>
              <a:ext cx="1900584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Posterior</a:t>
              </a:r>
            </a:p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implementación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9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972" y="2545168"/>
            <a:ext cx="1334832" cy="13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5" y="2545168"/>
            <a:ext cx="1431332" cy="134818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44" y="4341755"/>
            <a:ext cx="1334832" cy="135899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04" y="2465955"/>
            <a:ext cx="1064421" cy="136638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67" y="4408481"/>
            <a:ext cx="1612535" cy="1416050"/>
          </a:xfrm>
          <a:prstGeom prst="rect">
            <a:avLst/>
          </a:prstGeom>
        </p:spPr>
      </p:pic>
      <p:sp>
        <p:nvSpPr>
          <p:cNvPr id="26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35180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cortadas 2">
            <a:extLst>
              <a:ext uri="{FF2B5EF4-FFF2-40B4-BE49-F238E27FC236}">
                <a16:creationId xmlns:a16="http://schemas.microsoft.com/office/drawing/2014/main" id="{9946E3B3-5957-441C-A9FB-EB83E9F96CC3}"/>
              </a:ext>
            </a:extLst>
          </p:cNvPr>
          <p:cNvSpPr/>
          <p:nvPr/>
        </p:nvSpPr>
        <p:spPr>
          <a:xfrm>
            <a:off x="218556" y="218586"/>
            <a:ext cx="2355831" cy="720061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90ACBB-032E-4FBB-B7D5-C71E280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57" y="218586"/>
            <a:ext cx="2355831" cy="720061"/>
          </a:xfrm>
        </p:spPr>
        <p:txBody>
          <a:bodyPr/>
          <a:lstStyle/>
          <a:p>
            <a:r>
              <a:rPr lang="es-ES" dirty="0"/>
              <a:t>Mockups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49D33-8ABA-463F-9105-54FA0ED0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2559975"/>
            <a:ext cx="3597584" cy="3816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9308D1-537E-4589-8666-9A69D7EC3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5" y="1115668"/>
            <a:ext cx="8269331" cy="35091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E47EAEE8-2BA5-4506-A8BD-D346A51F3806}"/>
              </a:ext>
            </a:extLst>
          </p:cNvPr>
          <p:cNvSpPr/>
          <p:nvPr/>
        </p:nvSpPr>
        <p:spPr>
          <a:xfrm>
            <a:off x="7526216" y="3158784"/>
            <a:ext cx="2574387" cy="90384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</a:rPr>
              <a:t>MENÚ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5FE9A3E-07FB-4438-BD49-9A3BE0B2C23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921306" y="1828800"/>
            <a:ext cx="981920" cy="1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C072B8C-4D75-49D0-980E-5B62C9F89D7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510954" y="1812650"/>
            <a:ext cx="302456" cy="134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F5E2C44-AF19-4A83-9B42-35849EAFC216}"/>
              </a:ext>
            </a:extLst>
          </p:cNvPr>
          <p:cNvCxnSpPr>
            <a:stCxn id="12" idx="7"/>
          </p:cNvCxnSpPr>
          <p:nvPr/>
        </p:nvCxnSpPr>
        <p:spPr>
          <a:xfrm flipV="1">
            <a:off x="9723593" y="1688123"/>
            <a:ext cx="250401" cy="1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691411-4B92-490B-844F-947CF12AA6BF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5500468" y="1688123"/>
            <a:ext cx="2025748" cy="192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C5B818DB-F9C6-4970-9CB6-2D51AEA0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4" y="1084631"/>
            <a:ext cx="8077200" cy="24003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7E86190-85D7-4D15-B4A5-2BF8F30DF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" y="1115491"/>
            <a:ext cx="11420863" cy="52611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20895B-4008-4894-93AE-4EE639BDF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77" y="938647"/>
            <a:ext cx="4731559" cy="57654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C02D5CA-D241-4CB2-8502-5453D30E9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6" y="1278232"/>
            <a:ext cx="5981700" cy="4991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CA2EF6-A253-4131-8687-6EF7007A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8" y="1146351"/>
            <a:ext cx="8834184" cy="5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4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77" y="2120264"/>
            <a:ext cx="3817257" cy="3871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53" y="2487928"/>
            <a:ext cx="3879431" cy="252163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020958" y="0"/>
            <a:ext cx="8195736" cy="6858000"/>
            <a:chOff x="2020958" y="0"/>
            <a:chExt cx="8195736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2020958" y="1744394"/>
              <a:ext cx="4548654" cy="4246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69" y="0"/>
              <a:ext cx="6080125" cy="6858000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74097" y="2762924"/>
            <a:ext cx="270121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39" y="0"/>
            <a:ext cx="5455709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465" y="1184074"/>
            <a:ext cx="2069759" cy="1729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86" y="2801260"/>
            <a:ext cx="1743432" cy="1758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03790" y="4962703"/>
            <a:ext cx="2643408" cy="12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04" y="2108100"/>
            <a:ext cx="3171825" cy="33051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73" y="2037760"/>
            <a:ext cx="3879431" cy="25216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" y="1630881"/>
            <a:ext cx="5371126" cy="425961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2981" y="1630881"/>
            <a:ext cx="9130823" cy="4657377"/>
            <a:chOff x="572981" y="1630881"/>
            <a:chExt cx="9130823" cy="4657377"/>
          </a:xfrm>
        </p:grpSpPr>
        <p:sp>
          <p:nvSpPr>
            <p:cNvPr id="8" name="Rectángulo 7"/>
            <p:cNvSpPr/>
            <p:nvPr/>
          </p:nvSpPr>
          <p:spPr>
            <a:xfrm>
              <a:off x="572981" y="1630881"/>
              <a:ext cx="7769161" cy="4657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164" y="1630881"/>
              <a:ext cx="6201640" cy="3705742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1336281" y="2419344"/>
            <a:ext cx="2643408" cy="3166520"/>
            <a:chOff x="1336281" y="2419344"/>
            <a:chExt cx="2643408" cy="3166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732" y="2419344"/>
              <a:ext cx="1743432" cy="175846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336281" y="4371658"/>
              <a:ext cx="2643408" cy="1214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882888" cy="56248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106017" y="32809"/>
            <a:ext cx="4797287" cy="908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606D8A-94C4-42F3-9316-BD6E6C42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50" y="914004"/>
            <a:ext cx="5234610" cy="59439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E0EBBB-6FC4-48D7-97AA-DDB4BC34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8" y="914004"/>
            <a:ext cx="4693855" cy="5943996"/>
          </a:xfrm>
          <a:prstGeom prst="rect">
            <a:avLst/>
          </a:prstGeom>
        </p:spPr>
      </p:pic>
      <p:pic>
        <p:nvPicPr>
          <p:cNvPr id="2050" name="Picture 2" descr="https://upload.wikimedia.org/wikipedia/commons/e/e4/Tremaux%27_Methode_-_animiertes_Beispiel.gif">
            <a:extLst>
              <a:ext uri="{FF2B5EF4-FFF2-40B4-BE49-F238E27FC236}">
                <a16:creationId xmlns:a16="http://schemas.microsoft.com/office/drawing/2014/main" id="{82F52B52-01C9-493F-A595-46DE296638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7" y="2204577"/>
            <a:ext cx="4964201" cy="33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F0FA5C-CC9A-4E01-93AF-887EA5F17356}"/>
              </a:ext>
            </a:extLst>
          </p:cNvPr>
          <p:cNvSpPr txBox="1"/>
          <p:nvPr/>
        </p:nvSpPr>
        <p:spPr>
          <a:xfrm flipH="1">
            <a:off x="9227555" y="464105"/>
            <a:ext cx="29644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Compra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D0EED-5B11-4956-9AC5-7B6B677C01FD}"/>
              </a:ext>
            </a:extLst>
          </p:cNvPr>
          <p:cNvSpPr txBox="1"/>
          <p:nvPr/>
        </p:nvSpPr>
        <p:spPr>
          <a:xfrm flipH="1">
            <a:off x="0" y="6488668"/>
            <a:ext cx="296444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/>
              <a:t>Generar Orden de Pedido</a:t>
            </a:r>
          </a:p>
        </p:txBody>
      </p:sp>
    </p:spTree>
    <p:extLst>
      <p:ext uri="{BB962C8B-B14F-4D97-AF65-F5344CB8AC3E}">
        <p14:creationId xmlns:p14="http://schemas.microsoft.com/office/powerpoint/2010/main" val="35731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FC30B-1442-44D5-A946-3D3ED47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90" y="603664"/>
            <a:ext cx="10515600" cy="1325563"/>
          </a:xfrm>
        </p:spPr>
        <p:txBody>
          <a:bodyPr/>
          <a:lstStyle/>
          <a:p>
            <a:r>
              <a:rPr lang="es-ES" dirty="0"/>
              <a:t>Plan Pruebas de Errores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3E9CF52-300C-4533-8438-4BEF299BA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218811"/>
              </p:ext>
            </p:extLst>
          </p:nvPr>
        </p:nvGraphicFramePr>
        <p:xfrm>
          <a:off x="660193" y="2478157"/>
          <a:ext cx="5024990" cy="4014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A61C2B1-B23B-4843-88BB-CCCAE8E8B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365725"/>
              </p:ext>
            </p:extLst>
          </p:nvPr>
        </p:nvGraphicFramePr>
        <p:xfrm>
          <a:off x="6461029" y="1633496"/>
          <a:ext cx="5359910" cy="4620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06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83572" y="1020318"/>
            <a:ext cx="10051907" cy="530186"/>
          </a:xfrm>
        </p:spPr>
        <p:txBody>
          <a:bodyPr>
            <a:normAutofit fontScale="90000"/>
          </a:bodyPr>
          <a:lstStyle/>
          <a:p>
            <a:r>
              <a:rPr lang="es-CL" dirty="0"/>
              <a:t>Tiempos planificados y Estados de avance</a:t>
            </a:r>
          </a:p>
        </p:txBody>
      </p:sp>
      <p:pic>
        <p:nvPicPr>
          <p:cNvPr id="3074" name="Picture 2" descr="Resultado de imagen para archivos cumplidos icon">
            <a:extLst>
              <a:ext uri="{FF2B5EF4-FFF2-40B4-BE49-F238E27FC236}">
                <a16:creationId xmlns:a16="http://schemas.microsoft.com/office/drawing/2014/main" id="{FD6C9A3C-6FDE-4304-9773-8B539B95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514" y="384662"/>
            <a:ext cx="2165182" cy="1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806067-2970-40F7-8E0C-99EB0772E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75228"/>
              </p:ext>
            </p:extLst>
          </p:nvPr>
        </p:nvGraphicFramePr>
        <p:xfrm>
          <a:off x="269972" y="1634789"/>
          <a:ext cx="6470299" cy="50055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42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MÓDULOS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Facturas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Empresa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Mantenedor Huéspedes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Mantenedor Productos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Proveedores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Recepción Orden Pedido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Empleado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Usuarios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10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 err="1"/>
                        <a:t>Checkin</a:t>
                      </a:r>
                      <a:r>
                        <a:rPr lang="es-CL" sz="1600" dirty="0"/>
                        <a:t> / </a:t>
                      </a:r>
                      <a:r>
                        <a:rPr lang="es-CL" sz="1600" dirty="0" err="1"/>
                        <a:t>CheckOut</a:t>
                      </a:r>
                      <a:endParaRPr lang="es-CL" sz="1600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40123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Habitaciones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299391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Mantenedor Comedor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0171419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Generar Orden de Compra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39330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60B5882-8A4E-4830-9A08-DBE57192B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44703"/>
              </p:ext>
            </p:extLst>
          </p:nvPr>
        </p:nvGraphicFramePr>
        <p:xfrm>
          <a:off x="5466539" y="2186160"/>
          <a:ext cx="6455489" cy="35925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1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50"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N°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ARTEFACTOS DEL</a:t>
                      </a:r>
                      <a:r>
                        <a:rPr lang="es-CL" sz="1600" baseline="0" dirty="0">
                          <a:solidFill>
                            <a:schemeClr val="tx1"/>
                          </a:solidFill>
                        </a:rPr>
                        <a:t> SISTEMA</a:t>
                      </a:r>
                      <a:endParaRPr lang="es-C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solidFill>
                            <a:schemeClr val="tx1"/>
                          </a:solidFill>
                        </a:rPr>
                        <a:t>ESTADO ACTUAL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Diseño Base de Datos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Casos de Uso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Requerimientos Funcionales y No Funcionales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Actividad</a:t>
                      </a:r>
                    </a:p>
                  </a:txBody>
                  <a:tcPr>
                    <a:lnR w="12700" cmpd="sng">
                      <a:noFill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Aplicación Escritorio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Mockups de Página Web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Diagrama de Arquitectura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Pruebas de error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250">
                <a:tc>
                  <a:txBody>
                    <a:bodyPr/>
                    <a:lstStyle/>
                    <a:p>
                      <a:r>
                        <a:rPr lang="es-CL" sz="1600" dirty="0"/>
                        <a:t>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Manual de usuario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Cumplido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BC3B2F0E-8A23-4B41-9265-3F5130F2396D}"/>
              </a:ext>
            </a:extLst>
          </p:cNvPr>
          <p:cNvGrpSpPr/>
          <p:nvPr/>
        </p:nvGrpSpPr>
        <p:grpSpPr>
          <a:xfrm>
            <a:off x="4251577" y="3441652"/>
            <a:ext cx="2984799" cy="1081515"/>
            <a:chOff x="-880924" y="824949"/>
            <a:chExt cx="2389223" cy="153851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BA85030-B9FF-450A-B71B-B2835892E9C8}"/>
                </a:ext>
              </a:extLst>
            </p:cNvPr>
            <p:cNvSpPr/>
            <p:nvPr/>
          </p:nvSpPr>
          <p:spPr>
            <a:xfrm>
              <a:off x="-880924" y="824949"/>
              <a:ext cx="2389223" cy="15385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F504726-4DE6-4F87-8EB4-E6036990AF1C}"/>
                </a:ext>
              </a:extLst>
            </p:cNvPr>
            <p:cNvSpPr/>
            <p:nvPr/>
          </p:nvSpPr>
          <p:spPr>
            <a:xfrm>
              <a:off x="-752497" y="1222052"/>
              <a:ext cx="1961161" cy="74430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Implementadas</a:t>
              </a:r>
              <a:endParaRPr lang="es-ES" sz="2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CDD46D23-347A-4311-99CF-DD6D7318E91B}"/>
              </a:ext>
            </a:extLst>
          </p:cNvPr>
          <p:cNvSpPr/>
          <p:nvPr/>
        </p:nvSpPr>
        <p:spPr>
          <a:xfrm>
            <a:off x="5054685" y="5189632"/>
            <a:ext cx="1164696" cy="1060174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FFC000"/>
              </a:gs>
              <a:gs pos="100000">
                <a:srgbClr val="FFFF00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Arial Black" panose="020B0A040201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259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tón de acción: ir al final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899DD40-02DD-49C7-AA03-314D52B3F865}"/>
              </a:ext>
            </a:extLst>
          </p:cNvPr>
          <p:cNvSpPr/>
          <p:nvPr/>
        </p:nvSpPr>
        <p:spPr>
          <a:xfrm>
            <a:off x="-1" y="6387152"/>
            <a:ext cx="736979" cy="470847"/>
          </a:xfrm>
          <a:prstGeom prst="actionButtonE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CB9371-C90E-4443-BFA9-C2633D974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9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5F2A3-92D3-4E8D-A30C-46A53F2F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59F41A-D757-4C29-AAFD-F0EF2EBC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354842BB-A474-4CCD-9FDE-D3064358C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504"/>
            <a:ext cx="11661913" cy="6884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635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E444-7536-4270-AEB4-D3231F02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35" y="850006"/>
            <a:ext cx="2029682" cy="685950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Temario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72" y="5885739"/>
            <a:ext cx="2562125" cy="4636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CL" sz="2400" dirty="0"/>
              <a:t>Base de Datos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1457" y="1761483"/>
            <a:ext cx="2155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L" sz="3200" dirty="0"/>
              <a:t>Contexto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20083" y="3095239"/>
            <a:ext cx="2649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Problemática 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944709" y="2346258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200063" y="4516247"/>
            <a:ext cx="3489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Solución (Software)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1944708" y="3618459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449242" y="5812199"/>
            <a:ext cx="21409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400" dirty="0"/>
              <a:t>Diagrama </a:t>
            </a:r>
          </a:p>
          <a:p>
            <a:r>
              <a:rPr lang="es-CL" sz="2400" dirty="0"/>
              <a:t>de Arquitectura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1306148" y="5039467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3215670" y="5039467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004AF2CE-2CF4-4F1C-8EF1-5D8ED43E6022}"/>
              </a:ext>
            </a:extLst>
          </p:cNvPr>
          <p:cNvSpPr txBox="1">
            <a:spLocks/>
          </p:cNvSpPr>
          <p:nvPr/>
        </p:nvSpPr>
        <p:spPr>
          <a:xfrm>
            <a:off x="5896657" y="5922790"/>
            <a:ext cx="2562125" cy="4636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Planificación</a:t>
            </a:r>
            <a:endParaRPr lang="es-CL" sz="2400" dirty="0"/>
          </a:p>
        </p:txBody>
      </p:sp>
      <p:sp>
        <p:nvSpPr>
          <p:cNvPr id="25" name="Rectángulo 24"/>
          <p:cNvSpPr/>
          <p:nvPr/>
        </p:nvSpPr>
        <p:spPr>
          <a:xfrm>
            <a:off x="6774838" y="1577907"/>
            <a:ext cx="2760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CL" sz="3200" dirty="0"/>
              <a:t>Documentos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5640653" y="3149276"/>
            <a:ext cx="20906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RF &amp;  RNF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L" sz="2800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6885017" y="2162682"/>
            <a:ext cx="451901" cy="9058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5703871" y="4535466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Casos De Uso</a:t>
            </a:r>
          </a:p>
        </p:txBody>
      </p:sp>
      <p:cxnSp>
        <p:nvCxnSpPr>
          <p:cNvPr id="29" name="Conector recto de flecha 28"/>
          <p:cNvCxnSpPr/>
          <p:nvPr/>
        </p:nvCxnSpPr>
        <p:spPr>
          <a:xfrm>
            <a:off x="8965145" y="2131806"/>
            <a:ext cx="680756" cy="9634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/>
          <p:cNvSpPr/>
          <p:nvPr/>
        </p:nvSpPr>
        <p:spPr>
          <a:xfrm>
            <a:off x="8458782" y="3144535"/>
            <a:ext cx="215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es-CL" sz="2800" dirty="0" err="1"/>
              <a:t>Mock</a:t>
            </a:r>
            <a:r>
              <a:rPr lang="es-CL" sz="2800" dirty="0"/>
              <a:t> Ups</a:t>
            </a:r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6910655" y="5012722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9771889" y="3726296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6880322" y="3743515"/>
            <a:ext cx="0" cy="772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8819307" y="4535466"/>
            <a:ext cx="1521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L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35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0" grpId="0"/>
      <p:bldP spid="12" grpId="0"/>
      <p:bldP spid="24" grpId="0"/>
      <p:bldP spid="25" grpId="0"/>
      <p:bldP spid="26" grpId="0"/>
      <p:bldP spid="28" grpId="0"/>
      <p:bldP spid="30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FCC07-61A9-46C7-9CB3-200038F0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C18F53-72AE-4C7B-BD7B-21E68084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D80A3AD3-B766-4FDE-9D81-442DF2448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23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974937"/>
            <a:ext cx="10515600" cy="1325563"/>
          </a:xfrm>
        </p:spPr>
        <p:txBody>
          <a:bodyPr/>
          <a:lstStyle/>
          <a:p>
            <a:r>
              <a:rPr lang="es-CL" dirty="0"/>
              <a:t>Reflexión final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8200" y="2092682"/>
            <a:ext cx="96709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b="1" dirty="0"/>
              <a:t>Lecciones Aprendidas con la Experiencia.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problemas que se vivieron como equipo?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los evitaría para un próximo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casos más complejos en desarrollar?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¿Perciben un crecimiento en su capacidad para desarrollar proyectos informáticos reales?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¿Cómo se abordó la gestión del proyecto?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s-CL" dirty="0"/>
              <a:t>¿Cuáles fueron los principales auto-aprendizajes a nivel técnico que han logrado en el proceso?</a:t>
            </a:r>
          </a:p>
        </p:txBody>
      </p:sp>
    </p:spTree>
    <p:extLst>
      <p:ext uri="{BB962C8B-B14F-4D97-AF65-F5344CB8AC3E}">
        <p14:creationId xmlns:p14="http://schemas.microsoft.com/office/powerpoint/2010/main" val="46646052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3139" y="1047706"/>
            <a:ext cx="10515600" cy="1325563"/>
          </a:xfrm>
        </p:spPr>
        <p:txBody>
          <a:bodyPr>
            <a:noAutofit/>
          </a:bodyPr>
          <a:lstStyle/>
          <a:p>
            <a:r>
              <a:rPr lang="es-CL" sz="3200" dirty="0"/>
              <a:t>NOTA:</a:t>
            </a:r>
            <a:br>
              <a:rPr lang="es-CL" sz="3200" dirty="0"/>
            </a:br>
            <a:r>
              <a:rPr lang="es-CL" sz="3200" dirty="0">
                <a:solidFill>
                  <a:srgbClr val="FF0000"/>
                </a:solidFill>
              </a:rPr>
              <a:t>Recordar que se evaluará el cumplimiento del desarrollo del Sistema considerando los siguientes aspectos mínimos: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13139" y="2703626"/>
            <a:ext cx="97020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4.1. Requisitos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autenticación de usuarios.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el manejo de múltiples perfiles por usuario.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considerar la mantención de los datos maestros del sistema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>
              <a:spcAft>
                <a:spcPts val="1000"/>
              </a:spcAft>
            </a:pPr>
            <a:r>
              <a:rPr lang="es-CL" b="0" i="0" u="none" strike="noStrike" dirty="0">
                <a:solidFill>
                  <a:srgbClr val="365F91"/>
                </a:solidFill>
                <a:effectLst/>
                <a:latin typeface="Cambria" panose="02040503050406030204" pitchFamily="18" charset="0"/>
              </a:rPr>
              <a:t>4.2. Requisitos no Funcionales Comunes</a:t>
            </a:r>
            <a:endParaRPr lang="es-CL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ser desarrollado en capas.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 base de datos a utilizar debe ser Oracle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 sistema debe tener una interfaz web y una interfaz de escritorio o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mobile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 procesamientos </a:t>
            </a:r>
            <a:r>
              <a:rPr lang="es-CL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batch</a:t>
            </a:r>
            <a:r>
              <a:rPr lang="es-CL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deben realizarse con PL/SQL en Oracle (procedimientos almacenados)</a:t>
            </a:r>
            <a:endParaRPr lang="es-C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961FBF3-81E1-48D7-9060-A37766B59C55}"/>
              </a:ext>
            </a:extLst>
          </p:cNvPr>
          <p:cNvSpPr/>
          <p:nvPr/>
        </p:nvSpPr>
        <p:spPr>
          <a:xfrm>
            <a:off x="2198981" y="1184952"/>
            <a:ext cx="4347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MINISTERIO DE ECONOMÍA 2017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C4D3F82-8E76-494A-905A-21C2680CA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1"/>
          <a:stretch/>
        </p:blipFill>
        <p:spPr>
          <a:xfrm>
            <a:off x="983113" y="949531"/>
            <a:ext cx="1156255" cy="1072284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3167393" y="2673189"/>
            <a:ext cx="2022751" cy="20665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339947" y="3244820"/>
            <a:ext cx="1733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284420" y="4739781"/>
            <a:ext cx="178869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Chile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echa derecha 4"/>
          <p:cNvSpPr/>
          <p:nvPr/>
        </p:nvSpPr>
        <p:spPr>
          <a:xfrm rot="816248">
            <a:off x="5399563" y="3884569"/>
            <a:ext cx="1365161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7390410" y="4140616"/>
            <a:ext cx="1493908" cy="14843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507439" y="457479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-ES" sz="3200" dirty="0"/>
              <a:t>39,8%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857114" y="5646589"/>
            <a:ext cx="25605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Grandes Empresas</a:t>
            </a:r>
            <a:endParaRPr lang="es-ES" sz="2400" dirty="0"/>
          </a:p>
        </p:txBody>
      </p:sp>
      <p:sp>
        <p:nvSpPr>
          <p:cNvPr id="13" name="Flecha derecha 12"/>
          <p:cNvSpPr/>
          <p:nvPr/>
        </p:nvSpPr>
        <p:spPr>
          <a:xfrm rot="20555488">
            <a:off x="5337155" y="2627742"/>
            <a:ext cx="1365161" cy="87576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7409187" y="1803644"/>
            <a:ext cx="1493908" cy="14843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7117454" y="2253423"/>
            <a:ext cx="2077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48,6%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7000578" y="3234411"/>
            <a:ext cx="25605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Empresas</a:t>
            </a:r>
          </a:p>
          <a:p>
            <a:pPr lvl="0"/>
            <a:r>
              <a:rPr lang="es-ES" sz="2400" dirty="0"/>
              <a:t>Familiares o Pymes</a:t>
            </a:r>
          </a:p>
        </p:txBody>
      </p:sp>
    </p:spTree>
    <p:extLst>
      <p:ext uri="{BB962C8B-B14F-4D97-AF65-F5344CB8AC3E}">
        <p14:creationId xmlns:p14="http://schemas.microsoft.com/office/powerpoint/2010/main" val="15230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4" grpId="0"/>
      <p:bldP spid="10" grpId="0" animBg="1"/>
      <p:bldP spid="11" grpId="0"/>
      <p:bldP spid="12" grpId="0"/>
      <p:bldP spid="14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CE0054-1FCB-4188-8EA2-F2BE7B7D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84" y="1035232"/>
            <a:ext cx="3162581" cy="2055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378F80-E5CF-4B97-849B-681E8398F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" y="3687949"/>
            <a:ext cx="3811821" cy="27421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144022-35D4-4272-A67C-0BF5B0DF7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6"/>
          <a:stretch/>
        </p:blipFill>
        <p:spPr>
          <a:xfrm>
            <a:off x="7779026" y="3456368"/>
            <a:ext cx="3962575" cy="1602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89F3A-BC4D-4226-987B-364A11B89B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5494787" y="4650447"/>
            <a:ext cx="3609457" cy="1537165"/>
          </a:xfrm>
          <a:prstGeom prst="rect">
            <a:avLst/>
          </a:prstGeom>
        </p:spPr>
      </p:pic>
      <p:sp>
        <p:nvSpPr>
          <p:cNvPr id="10" name="Rectángulo: esquinas diagonales cortadas 9">
            <a:extLst>
              <a:ext uri="{FF2B5EF4-FFF2-40B4-BE49-F238E27FC236}">
                <a16:creationId xmlns:a16="http://schemas.microsoft.com/office/drawing/2014/main" id="{5150AF12-4244-4288-A224-831D052A3035}"/>
              </a:ext>
            </a:extLst>
          </p:cNvPr>
          <p:cNvSpPr/>
          <p:nvPr/>
        </p:nvSpPr>
        <p:spPr>
          <a:xfrm>
            <a:off x="8878334" y="241441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C38A5E6D-CF48-4830-A27C-0A057F4D40E0}"/>
              </a:ext>
            </a:extLst>
          </p:cNvPr>
          <p:cNvSpPr txBox="1">
            <a:spLocks/>
          </p:cNvSpPr>
          <p:nvPr/>
        </p:nvSpPr>
        <p:spPr>
          <a:xfrm>
            <a:off x="8981141" y="393652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2363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D6E956E-7A64-4FBF-9C7C-3054AE0714BF}"/>
              </a:ext>
            </a:extLst>
          </p:cNvPr>
          <p:cNvSpPr/>
          <p:nvPr/>
        </p:nvSpPr>
        <p:spPr>
          <a:xfrm>
            <a:off x="5597380" y="1295280"/>
            <a:ext cx="36829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$</a:t>
            </a:r>
          </a:p>
        </p:txBody>
      </p:sp>
      <p:sp>
        <p:nvSpPr>
          <p:cNvPr id="7" name="AutoShape 2" descr="Resultado de imagen para persona pensando dinero">
            <a:extLst>
              <a:ext uri="{FF2B5EF4-FFF2-40B4-BE49-F238E27FC236}">
                <a16:creationId xmlns:a16="http://schemas.microsoft.com/office/drawing/2014/main" id="{5E202352-A2E3-439D-A4E4-716D3185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3A016B-ADF1-49E6-8EFF-5645F8E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3" y="3052842"/>
            <a:ext cx="3590925" cy="3590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AD45D-D0F1-4248-AD9A-96240CC7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4" y="3052842"/>
            <a:ext cx="3590925" cy="3590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864CBB-E4E3-4C4A-A686-EA1C5401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35" y="3052842"/>
            <a:ext cx="3609682" cy="36096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985ED67-D90C-4586-ADB5-BBDCC757D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02" y="3276600"/>
            <a:ext cx="1184547" cy="1184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F3A716-5F53-4F25-9BE1-0D4DE39E9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95280"/>
            <a:ext cx="967944" cy="9679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7B58CE-4603-41FE-BBBB-173CAEAD6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34" y="1225573"/>
            <a:ext cx="1037651" cy="103765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1863F8F-B269-49C9-BFA3-11D07CD17F72}"/>
              </a:ext>
            </a:extLst>
          </p:cNvPr>
          <p:cNvSpPr/>
          <p:nvPr/>
        </p:nvSpPr>
        <p:spPr>
          <a:xfrm>
            <a:off x="5242485" y="1082678"/>
            <a:ext cx="18762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3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8994393" y="236584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5467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08382" y="1882341"/>
            <a:ext cx="10575235" cy="641806"/>
          </a:xfrm>
        </p:spPr>
        <p:txBody>
          <a:bodyPr>
            <a:normAutofit fontScale="90000"/>
          </a:bodyPr>
          <a:lstStyle/>
          <a:p>
            <a:pPr algn="ctr"/>
            <a:br>
              <a:rPr lang="es-CL" sz="4000" dirty="0"/>
            </a:br>
            <a:br>
              <a:rPr lang="es-CL" sz="1800" dirty="0"/>
            </a:br>
            <a:b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CL" sz="1800" dirty="0"/>
            </a:br>
            <a:br>
              <a:rPr lang="es-ES" sz="1800" dirty="0">
                <a:latin typeface="+mn-lt"/>
              </a:rPr>
            </a:br>
            <a:br>
              <a:rPr lang="es-CL" dirty="0"/>
            </a:br>
            <a:endParaRPr lang="es-CL" dirty="0"/>
          </a:p>
        </p:txBody>
      </p:sp>
      <p:pic>
        <p:nvPicPr>
          <p:cNvPr id="3074" name="Picture 2" descr="Resultado de imagen para pagina web icon">
            <a:extLst>
              <a:ext uri="{FF2B5EF4-FFF2-40B4-BE49-F238E27FC236}">
                <a16:creationId xmlns:a16="http://schemas.microsoft.com/office/drawing/2014/main" id="{1B3F1B81-D0A3-466C-A0C9-CEF7ED0C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61" y="1918575"/>
            <a:ext cx="2435288" cy="24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3CE25FA5-C980-4E59-995E-35EB72DC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53" y="19362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2F9366-48A8-40B1-B85C-166083C23958}"/>
              </a:ext>
            </a:extLst>
          </p:cNvPr>
          <p:cNvSpPr txBox="1"/>
          <p:nvPr/>
        </p:nvSpPr>
        <p:spPr>
          <a:xfrm>
            <a:off x="7554057" y="129038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Aplicación de Escritorio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71" y="5583445"/>
            <a:ext cx="829528" cy="8295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0E640F-8106-4203-9DD2-1B143006D639}"/>
              </a:ext>
            </a:extLst>
          </p:cNvPr>
          <p:cNvSpPr txBox="1"/>
          <p:nvPr/>
        </p:nvSpPr>
        <p:spPr>
          <a:xfrm>
            <a:off x="1098416" y="5827273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Ver Órdenes de Compra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C8F0DE-47DD-4748-AC8E-5E278B10B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7" y="4644625"/>
            <a:ext cx="829528" cy="82952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AE7CA88-FC8C-46B2-88B6-3D2D93235BDA}"/>
              </a:ext>
            </a:extLst>
          </p:cNvPr>
          <p:cNvSpPr txBox="1"/>
          <p:nvPr/>
        </p:nvSpPr>
        <p:spPr>
          <a:xfrm>
            <a:off x="1781500" y="48747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Pedir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5651D72-C165-4686-8AD7-3568A546A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8" y="4601801"/>
            <a:ext cx="829528" cy="829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124D33-B68E-4A5C-A078-483BCA894F74}"/>
              </a:ext>
            </a:extLst>
          </p:cNvPr>
          <p:cNvSpPr txBox="1"/>
          <p:nvPr/>
        </p:nvSpPr>
        <p:spPr>
          <a:xfrm>
            <a:off x="8341359" y="4856128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Crear Orden de pedido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E9EB2-79E6-4787-BDB8-B8F9F79736C5}"/>
              </a:ext>
            </a:extLst>
          </p:cNvPr>
          <p:cNvSpPr txBox="1"/>
          <p:nvPr/>
        </p:nvSpPr>
        <p:spPr>
          <a:xfrm>
            <a:off x="1790978" y="1290384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Página Web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51173E7-6F51-4076-AAA6-67B4B70D4A72}"/>
              </a:ext>
            </a:extLst>
          </p:cNvPr>
          <p:cNvSpPr txBox="1"/>
          <p:nvPr/>
        </p:nvSpPr>
        <p:spPr>
          <a:xfrm>
            <a:off x="7645211" y="5862343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Recepcionar</a:t>
            </a:r>
            <a:r>
              <a:rPr lang="es-ES" b="1" i="1">
                <a:latin typeface="Arial" panose="020B0604020202020204" pitchFamily="34" charset="0"/>
                <a:cs typeface="Arial" panose="020B0604020202020204" pitchFamily="34" charset="0"/>
              </a:rPr>
              <a:t> Productos</a:t>
            </a:r>
            <a:endParaRPr lang="es-E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7BA016F-9648-4061-A8A0-A6D283E3B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57" y="5618515"/>
            <a:ext cx="829528" cy="829528"/>
          </a:xfrm>
          <a:prstGeom prst="rect">
            <a:avLst/>
          </a:prstGeom>
        </p:spPr>
      </p:pic>
      <p:sp>
        <p:nvSpPr>
          <p:cNvPr id="20" name="Rectángulo: esquinas diagonales cortadas 29">
            <a:extLst>
              <a:ext uri="{FF2B5EF4-FFF2-40B4-BE49-F238E27FC236}">
                <a16:creationId xmlns:a16="http://schemas.microsoft.com/office/drawing/2014/main" id="{7D08675C-6E60-4051-9ED6-72769E2CF46C}"/>
              </a:ext>
            </a:extLst>
          </p:cNvPr>
          <p:cNvSpPr/>
          <p:nvPr/>
        </p:nvSpPr>
        <p:spPr>
          <a:xfrm>
            <a:off x="8891586" y="84373"/>
            <a:ext cx="3146525" cy="793791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2E757C72-4A84-49BB-A329-33CCCC7F33E5}"/>
              </a:ext>
            </a:extLst>
          </p:cNvPr>
          <p:cNvSpPr txBox="1">
            <a:spLocks/>
          </p:cNvSpPr>
          <p:nvPr/>
        </p:nvSpPr>
        <p:spPr>
          <a:xfrm>
            <a:off x="9558613" y="240729"/>
            <a:ext cx="3071418" cy="535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Solución</a:t>
            </a:r>
          </a:p>
        </p:txBody>
      </p:sp>
      <p:sp>
        <p:nvSpPr>
          <p:cNvPr id="5" name="Flecha izquierda y derecha 4"/>
          <p:cNvSpPr/>
          <p:nvPr/>
        </p:nvSpPr>
        <p:spPr>
          <a:xfrm>
            <a:off x="4623958" y="2602735"/>
            <a:ext cx="2188098" cy="110549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29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18" grpId="0"/>
      <p:bldP spid="21" grpId="0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CEB4ADF-C478-4671-BBD2-15CCF9348FEC}"/>
              </a:ext>
            </a:extLst>
          </p:cNvPr>
          <p:cNvSpPr/>
          <p:nvPr/>
        </p:nvSpPr>
        <p:spPr>
          <a:xfrm>
            <a:off x="5451662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A528287-D9AD-4C02-9B12-B716E67D902C}"/>
              </a:ext>
            </a:extLst>
          </p:cNvPr>
          <p:cNvSpPr/>
          <p:nvPr/>
        </p:nvSpPr>
        <p:spPr>
          <a:xfrm>
            <a:off x="8869114" y="3093693"/>
            <a:ext cx="2319130" cy="29545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A90AED-283A-458A-B0F6-D15949C49929}"/>
              </a:ext>
            </a:extLst>
          </p:cNvPr>
          <p:cNvSpPr txBox="1"/>
          <p:nvPr/>
        </p:nvSpPr>
        <p:spPr>
          <a:xfrm>
            <a:off x="9034656" y="4011177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PEDIDO</a:t>
            </a: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D7ABCF6D-6B73-4FB0-A05F-4EE3402631FC}"/>
              </a:ext>
            </a:extLst>
          </p:cNvPr>
          <p:cNvSpPr/>
          <p:nvPr/>
        </p:nvSpPr>
        <p:spPr>
          <a:xfrm>
            <a:off x="7381461" y="1229945"/>
            <a:ext cx="4151942" cy="993035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739467-9CF7-4A52-920F-8A3695010E4A}"/>
              </a:ext>
            </a:extLst>
          </p:cNvPr>
          <p:cNvSpPr txBox="1">
            <a:spLocks/>
          </p:cNvSpPr>
          <p:nvPr/>
        </p:nvSpPr>
        <p:spPr>
          <a:xfrm>
            <a:off x="7447459" y="1334481"/>
            <a:ext cx="4085944" cy="840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Diseño Base de Datos</a:t>
            </a:r>
          </a:p>
        </p:txBody>
      </p:sp>
      <p:pic>
        <p:nvPicPr>
          <p:cNvPr id="1026" name="Picture 2" descr="Resultado de imagen para icon cinta png">
            <a:extLst>
              <a:ext uri="{FF2B5EF4-FFF2-40B4-BE49-F238E27FC236}">
                <a16:creationId xmlns:a16="http://schemas.microsoft.com/office/drawing/2014/main" id="{6727C2D2-1375-4A78-93C3-E934B3CC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48" y="3093693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87CC418-4D4B-43F9-B4CA-86E044676727}"/>
              </a:ext>
            </a:extLst>
          </p:cNvPr>
          <p:cNvSpPr txBox="1"/>
          <p:nvPr/>
        </p:nvSpPr>
        <p:spPr>
          <a:xfrm>
            <a:off x="5574148" y="4081426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ORDEN DE COMPRA</a:t>
            </a:r>
          </a:p>
        </p:txBody>
      </p:sp>
      <p:pic>
        <p:nvPicPr>
          <p:cNvPr id="12" name="Picture 2" descr="Resultado de imagen para icon cinta png">
            <a:extLst>
              <a:ext uri="{FF2B5EF4-FFF2-40B4-BE49-F238E27FC236}">
                <a16:creationId xmlns:a16="http://schemas.microsoft.com/office/drawing/2014/main" id="{DCC51B29-3F11-42F4-9CC1-39F61111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79" y="3106221"/>
            <a:ext cx="639489" cy="6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62FEF-3BDA-4426-9352-60E8B8C248E0}"/>
              </a:ext>
            </a:extLst>
          </p:cNvPr>
          <p:cNvSpPr txBox="1"/>
          <p:nvPr/>
        </p:nvSpPr>
        <p:spPr>
          <a:xfrm>
            <a:off x="237634" y="4282210"/>
            <a:ext cx="4932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dos “corazones” de la Base de datos están </a:t>
            </a:r>
          </a:p>
          <a:p>
            <a:r>
              <a:rPr lang="es-ES" dirty="0"/>
              <a:t>Conformadas por las entidades: Orden de Compra </a:t>
            </a:r>
          </a:p>
          <a:p>
            <a:r>
              <a:rPr lang="es-ES" dirty="0"/>
              <a:t>(a la izquierda) y Orden De Pedido (derecha)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0F846507-8E19-4929-A940-B66C3637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16" y="14744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468A0A9-02D4-4855-983B-09BC5DC3AD91}"/>
              </a:ext>
            </a:extLst>
          </p:cNvPr>
          <p:cNvCxnSpPr/>
          <p:nvPr/>
        </p:nvCxnSpPr>
        <p:spPr>
          <a:xfrm>
            <a:off x="5698435" y="48900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2E04C8-6ECE-416B-83BE-02BFD847455D}"/>
              </a:ext>
            </a:extLst>
          </p:cNvPr>
          <p:cNvCxnSpPr/>
          <p:nvPr/>
        </p:nvCxnSpPr>
        <p:spPr>
          <a:xfrm>
            <a:off x="5685183" y="4743875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F32B7C-8D91-4D63-B2C2-D29C9E2D533A}"/>
              </a:ext>
            </a:extLst>
          </p:cNvPr>
          <p:cNvCxnSpPr/>
          <p:nvPr/>
        </p:nvCxnSpPr>
        <p:spPr>
          <a:xfrm>
            <a:off x="5685183" y="5062330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79EB726-3FDD-41CF-B38F-7C6773F369E6}"/>
              </a:ext>
            </a:extLst>
          </p:cNvPr>
          <p:cNvCxnSpPr/>
          <p:nvPr/>
        </p:nvCxnSpPr>
        <p:spPr>
          <a:xfrm>
            <a:off x="5685183" y="5333999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3B1F420-EFA9-418B-B4F3-D2340C9C65B3}"/>
              </a:ext>
            </a:extLst>
          </p:cNvPr>
          <p:cNvCxnSpPr/>
          <p:nvPr/>
        </p:nvCxnSpPr>
        <p:spPr>
          <a:xfrm>
            <a:off x="9073492" y="4577591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0308087-49D7-4F44-9F36-DE9E8A734E8B}"/>
              </a:ext>
            </a:extLst>
          </p:cNvPr>
          <p:cNvCxnSpPr/>
          <p:nvPr/>
        </p:nvCxnSpPr>
        <p:spPr>
          <a:xfrm>
            <a:off x="9073492" y="4896678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1AD4A0E-701E-4139-AF28-48052C0F8348}"/>
              </a:ext>
            </a:extLst>
          </p:cNvPr>
          <p:cNvCxnSpPr/>
          <p:nvPr/>
        </p:nvCxnSpPr>
        <p:spPr>
          <a:xfrm>
            <a:off x="9073492" y="5278427"/>
            <a:ext cx="1696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Resultado de imagen para pdf icon">
            <a:extLst>
              <a:ext uri="{FF2B5EF4-FFF2-40B4-BE49-F238E27FC236}">
                <a16:creationId xmlns:a16="http://schemas.microsoft.com/office/drawing/2014/main" id="{1DC691CC-7060-4AEF-8E6F-18FD5998CF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ón de acción: obtener información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B306E60-5BC5-40A3-8B35-F51FA7AD1F5D}"/>
              </a:ext>
            </a:extLst>
          </p:cNvPr>
          <p:cNvSpPr/>
          <p:nvPr/>
        </p:nvSpPr>
        <p:spPr>
          <a:xfrm>
            <a:off x="0" y="6202017"/>
            <a:ext cx="715617" cy="655983"/>
          </a:xfrm>
          <a:prstGeom prst="actionButtonInformat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9" grpId="0"/>
      <p:bldP spid="11" grpId="0"/>
      <p:bldP spid="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D3EFA27D-15CE-4970-A8DD-0F5B8AA57392}"/>
              </a:ext>
            </a:extLst>
          </p:cNvPr>
          <p:cNvSpPr/>
          <p:nvPr/>
        </p:nvSpPr>
        <p:spPr>
          <a:xfrm>
            <a:off x="185529" y="1110349"/>
            <a:ext cx="4407281" cy="66347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68B11745-B283-47ED-A054-5A1AAA852EAA}"/>
              </a:ext>
            </a:extLst>
          </p:cNvPr>
          <p:cNvSpPr txBox="1">
            <a:spLocks/>
          </p:cNvSpPr>
          <p:nvPr/>
        </p:nvSpPr>
        <p:spPr>
          <a:xfrm>
            <a:off x="185529" y="1277299"/>
            <a:ext cx="5910471" cy="32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Diagrama de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328D97-80E4-4E2C-86FB-C83AAF933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21" y="839245"/>
            <a:ext cx="6221066" cy="6018755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FFEF85B-51C7-4BEC-8AAF-F934DBF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1899929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32AB22-5077-4AEA-A15C-8C8FFEFA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49" y="4015928"/>
            <a:ext cx="2842072" cy="284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0Sd9-UIbMa0/VZPztZe5Q6I/AAAAAAAAAMk/qLXfMJo4htY/s1600/ckic.gif">
            <a:extLst>
              <a:ext uri="{FF2B5EF4-FFF2-40B4-BE49-F238E27FC236}">
                <a16:creationId xmlns:a16="http://schemas.microsoft.com/office/drawing/2014/main" id="{F70F7A31-9A08-42F8-B8DE-D79C4264A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21" y="2392277"/>
            <a:ext cx="2857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cepcion icono">
            <a:extLst>
              <a:ext uri="{FF2B5EF4-FFF2-40B4-BE49-F238E27FC236}">
                <a16:creationId xmlns:a16="http://schemas.microsoft.com/office/drawing/2014/main" id="{4DAD8BEC-3206-4152-A01B-5B525082F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80" y="4814969"/>
            <a:ext cx="1243989" cy="12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162050" y="2019300"/>
            <a:ext cx="2286000" cy="1504950"/>
            <a:chOff x="876300" y="2190750"/>
            <a:chExt cx="2286000" cy="1504950"/>
          </a:xfrm>
        </p:grpSpPr>
        <p:sp>
          <p:nvSpPr>
            <p:cNvPr id="7" name="Elipse 6"/>
            <p:cNvSpPr/>
            <p:nvPr/>
          </p:nvSpPr>
          <p:spPr>
            <a:xfrm>
              <a:off x="876300" y="2190750"/>
              <a:ext cx="2286000" cy="15049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1048521" y="2481560"/>
              <a:ext cx="19415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RF: 15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09984" y="2019947"/>
            <a:ext cx="3819440" cy="1692275"/>
            <a:chOff x="4186280" y="2582862"/>
            <a:chExt cx="3819440" cy="1692275"/>
          </a:xfrm>
        </p:grpSpPr>
        <p:sp>
          <p:nvSpPr>
            <p:cNvPr id="10" name="Elipse 9"/>
            <p:cNvSpPr/>
            <p:nvPr/>
          </p:nvSpPr>
          <p:spPr>
            <a:xfrm>
              <a:off x="4186280" y="2582862"/>
              <a:ext cx="3819440" cy="1692275"/>
            </a:xfrm>
            <a:prstGeom prst="ellipse">
              <a:avLst/>
            </a:prstGeom>
            <a:solidFill>
              <a:srgbClr val="5BFB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4289510" y="2721113"/>
              <a:ext cx="3612980" cy="14157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100</a:t>
              </a:r>
              <a:r>
                <a:rPr lang="es-E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% </a:t>
              </a:r>
            </a:p>
            <a:p>
              <a:pPr algn="ctr"/>
              <a:r>
                <a:rPr lang="es-E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Desarrollado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9578" y="894111"/>
            <a:ext cx="4837166" cy="1769771"/>
            <a:chOff x="5279578" y="894111"/>
            <a:chExt cx="4837166" cy="1769771"/>
          </a:xfrm>
        </p:grpSpPr>
        <p:pic>
          <p:nvPicPr>
            <p:cNvPr id="12" name="Picture 2" descr="Resultado de imagen para pagina web icon">
              <a:extLst>
                <a:ext uri="{FF2B5EF4-FFF2-40B4-BE49-F238E27FC236}">
                  <a16:creationId xmlns:a16="http://schemas.microsoft.com/office/drawing/2014/main" id="{1B3F1B81-D0A3-466C-A0C9-CEF7ED0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335" y="894111"/>
              <a:ext cx="1691409" cy="169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n relacionada">
              <a:extLst>
                <a:ext uri="{FF2B5EF4-FFF2-40B4-BE49-F238E27FC236}">
                  <a16:creationId xmlns:a16="http://schemas.microsoft.com/office/drawing/2014/main" id="{3CE25FA5-C980-4E59-995E-35EB72DC1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578" y="970311"/>
              <a:ext cx="1693571" cy="16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760" y="4211267"/>
            <a:ext cx="4663823" cy="1889410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774999" y="4211267"/>
            <a:ext cx="3711076" cy="1889410"/>
            <a:chOff x="6774999" y="4211267"/>
            <a:chExt cx="3711076" cy="188941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66313" y="4211267"/>
              <a:ext cx="1919762" cy="188941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74999" y="4211267"/>
              <a:ext cx="1889410" cy="1889410"/>
            </a:xfrm>
            <a:prstGeom prst="rect">
              <a:avLst/>
            </a:prstGeom>
          </p:spPr>
        </p:pic>
      </p:grpSp>
      <p:sp>
        <p:nvSpPr>
          <p:cNvPr id="15" name="Rectángulo: esquinas diagonales cortadas 4">
            <a:extLst>
              <a:ext uri="{FF2B5EF4-FFF2-40B4-BE49-F238E27FC236}">
                <a16:creationId xmlns:a16="http://schemas.microsoft.com/office/drawing/2014/main" id="{E151581C-B2E1-4719-BECC-1EA5685B5735}"/>
              </a:ext>
            </a:extLst>
          </p:cNvPr>
          <p:cNvSpPr/>
          <p:nvPr/>
        </p:nvSpPr>
        <p:spPr>
          <a:xfrm>
            <a:off x="106017" y="192449"/>
            <a:ext cx="3973614" cy="876696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15D8C790-34B6-4A9B-81BD-3543989FDCA9}"/>
              </a:ext>
            </a:extLst>
          </p:cNvPr>
          <p:cNvSpPr txBox="1">
            <a:spLocks/>
          </p:cNvSpPr>
          <p:nvPr/>
        </p:nvSpPr>
        <p:spPr>
          <a:xfrm>
            <a:off x="720144" y="121288"/>
            <a:ext cx="3169812" cy="1036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dirty="0"/>
              <a:t>Requerimientos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87711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486</Words>
  <Application>Microsoft Office PowerPoint</Application>
  <PresentationFormat>Panorámica</PresentationFormat>
  <Paragraphs>165</Paragraphs>
  <Slides>22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</vt:lpstr>
      <vt:lpstr>Wingdings</vt:lpstr>
      <vt:lpstr>Tema de Office</vt:lpstr>
      <vt:lpstr>Portafolio de Título “Hostal Doña Clarita”</vt:lpstr>
      <vt:lpstr>Temario</vt:lpstr>
      <vt:lpstr>Presentación de PowerPoint</vt:lpstr>
      <vt:lpstr>Presentación de PowerPoint</vt:lpstr>
      <vt:lpstr>Presentación de PowerPoint</vt:lpstr>
      <vt:lpstr>      </vt:lpstr>
      <vt:lpstr>Presentación de PowerPoint</vt:lpstr>
      <vt:lpstr>Presentación de PowerPoint</vt:lpstr>
      <vt:lpstr>Presentación de PowerPoint</vt:lpstr>
      <vt:lpstr>Presentación de PowerPoint</vt:lpstr>
      <vt:lpstr>Mockups</vt:lpstr>
      <vt:lpstr>Presentación de PowerPoint</vt:lpstr>
      <vt:lpstr>Presentación de PowerPoint</vt:lpstr>
      <vt:lpstr>Presentación de PowerPoint</vt:lpstr>
      <vt:lpstr>Presentación de PowerPoint</vt:lpstr>
      <vt:lpstr>Plan Pruebas de Errores</vt:lpstr>
      <vt:lpstr>Tiempos planificados y Estados de avance</vt:lpstr>
      <vt:lpstr>Presentación de PowerPoint</vt:lpstr>
      <vt:lpstr>Presentación de PowerPoint</vt:lpstr>
      <vt:lpstr>Presentación de PowerPoint</vt:lpstr>
      <vt:lpstr>Reflexión final</vt:lpstr>
      <vt:lpstr>NOTA: Recordar que se evaluará el cumplimiento del desarrollo del Sistema considerando los siguientes aspectos mínimos: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Nibsa</cp:lastModifiedBy>
  <cp:revision>118</cp:revision>
  <dcterms:created xsi:type="dcterms:W3CDTF">2015-07-01T15:45:01Z</dcterms:created>
  <dcterms:modified xsi:type="dcterms:W3CDTF">2018-07-01T07:26:00Z</dcterms:modified>
</cp:coreProperties>
</file>